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9" r:id="rId2"/>
    <p:sldId id="260" r:id="rId3"/>
    <p:sldId id="257" r:id="rId4"/>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3979" autoAdjust="0"/>
  </p:normalViewPr>
  <p:slideViewPr>
    <p:cSldViewPr snapToGrid="0" showGuides="1">
      <p:cViewPr varScale="1">
        <p:scale>
          <a:sx n="65" d="100"/>
          <a:sy n="65" d="100"/>
        </p:scale>
        <p:origin x="700" y="4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F160CCC-2B6E-492B-BB2B-DFA46CF8B743}" type="datetimeFigureOut">
              <a:rPr lang="id-ID" smtClean="0"/>
              <a:t>24/01/2022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9763BC6-7709-4021-8676-C44E59B70831}" type="slidenum">
              <a:rPr lang="id-ID" smtClean="0"/>
              <a:t>‹#›</a:t>
            </a:fld>
            <a:endParaRPr lang="id-ID"/>
          </a:p>
        </p:txBody>
      </p:sp>
    </p:spTree>
    <p:extLst>
      <p:ext uri="{BB962C8B-B14F-4D97-AF65-F5344CB8AC3E}">
        <p14:creationId xmlns:p14="http://schemas.microsoft.com/office/powerpoint/2010/main" val="555505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F160CCC-2B6E-492B-BB2B-DFA46CF8B743}" type="datetimeFigureOut">
              <a:rPr lang="id-ID" smtClean="0"/>
              <a:t>24/01/2022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9763BC6-7709-4021-8676-C44E59B70831}" type="slidenum">
              <a:rPr lang="id-ID" smtClean="0"/>
              <a:t>‹#›</a:t>
            </a:fld>
            <a:endParaRPr lang="id-ID"/>
          </a:p>
        </p:txBody>
      </p:sp>
    </p:spTree>
    <p:extLst>
      <p:ext uri="{BB962C8B-B14F-4D97-AF65-F5344CB8AC3E}">
        <p14:creationId xmlns:p14="http://schemas.microsoft.com/office/powerpoint/2010/main" val="4224273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6F160CCC-2B6E-492B-BB2B-DFA46CF8B743}" type="datetimeFigureOut">
              <a:rPr lang="id-ID" smtClean="0"/>
              <a:t>24/01/2022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9763BC6-7709-4021-8676-C44E59B70831}" type="slidenum">
              <a:rPr lang="id-ID" smtClean="0"/>
              <a:t>‹#›</a:t>
            </a:fld>
            <a:endParaRPr lang="id-ID"/>
          </a:p>
        </p:txBody>
      </p:sp>
    </p:spTree>
    <p:extLst>
      <p:ext uri="{BB962C8B-B14F-4D97-AF65-F5344CB8AC3E}">
        <p14:creationId xmlns:p14="http://schemas.microsoft.com/office/powerpoint/2010/main" val="8270166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6F160CCC-2B6E-492B-BB2B-DFA46CF8B743}" type="datetimeFigureOut">
              <a:rPr lang="id-ID" smtClean="0"/>
              <a:t>24/01/2022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9763BC6-7709-4021-8676-C44E59B70831}" type="slidenum">
              <a:rPr lang="id-ID" smtClean="0"/>
              <a:t>‹#›</a:t>
            </a:fld>
            <a:endParaRPr lang="id-ID"/>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9436631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F160CCC-2B6E-492B-BB2B-DFA46CF8B743}" type="datetimeFigureOut">
              <a:rPr lang="id-ID" smtClean="0"/>
              <a:t>24/01/2022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9763BC6-7709-4021-8676-C44E59B70831}" type="slidenum">
              <a:rPr lang="id-ID" smtClean="0"/>
              <a:t>‹#›</a:t>
            </a:fld>
            <a:endParaRPr lang="id-ID"/>
          </a:p>
        </p:txBody>
      </p:sp>
    </p:spTree>
    <p:extLst>
      <p:ext uri="{BB962C8B-B14F-4D97-AF65-F5344CB8AC3E}">
        <p14:creationId xmlns:p14="http://schemas.microsoft.com/office/powerpoint/2010/main" val="14627852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F160CCC-2B6E-492B-BB2B-DFA46CF8B743}" type="datetimeFigureOut">
              <a:rPr lang="id-ID" smtClean="0"/>
              <a:t>24/01/2022</a:t>
            </a:fld>
            <a:endParaRPr lang="id-ID"/>
          </a:p>
        </p:txBody>
      </p:sp>
      <p:sp>
        <p:nvSpPr>
          <p:cNvPr id="4"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9763BC6-7709-4021-8676-C44E59B70831}" type="slidenum">
              <a:rPr lang="id-ID" smtClean="0"/>
              <a:t>‹#›</a:t>
            </a:fld>
            <a:endParaRPr lang="id-ID"/>
          </a:p>
        </p:txBody>
      </p:sp>
    </p:spTree>
    <p:extLst>
      <p:ext uri="{BB962C8B-B14F-4D97-AF65-F5344CB8AC3E}">
        <p14:creationId xmlns:p14="http://schemas.microsoft.com/office/powerpoint/2010/main" val="38115822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F160CCC-2B6E-492B-BB2B-DFA46CF8B743}" type="datetimeFigureOut">
              <a:rPr lang="id-ID" smtClean="0"/>
              <a:t>24/01/2022</a:t>
            </a:fld>
            <a:endParaRPr lang="id-ID"/>
          </a:p>
        </p:txBody>
      </p:sp>
      <p:sp>
        <p:nvSpPr>
          <p:cNvPr id="4"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9763BC6-7709-4021-8676-C44E59B70831}" type="slidenum">
              <a:rPr lang="id-ID" smtClean="0"/>
              <a:t>‹#›</a:t>
            </a:fld>
            <a:endParaRPr lang="id-ID"/>
          </a:p>
        </p:txBody>
      </p:sp>
    </p:spTree>
    <p:extLst>
      <p:ext uri="{BB962C8B-B14F-4D97-AF65-F5344CB8AC3E}">
        <p14:creationId xmlns:p14="http://schemas.microsoft.com/office/powerpoint/2010/main" val="19314133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160CCC-2B6E-492B-BB2B-DFA46CF8B743}" type="datetimeFigureOut">
              <a:rPr lang="id-ID" smtClean="0"/>
              <a:t>24/01/2022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9763BC6-7709-4021-8676-C44E59B70831}" type="slidenum">
              <a:rPr lang="id-ID" smtClean="0"/>
              <a:t>‹#›</a:t>
            </a:fld>
            <a:endParaRPr lang="id-ID"/>
          </a:p>
        </p:txBody>
      </p:sp>
    </p:spTree>
    <p:extLst>
      <p:ext uri="{BB962C8B-B14F-4D97-AF65-F5344CB8AC3E}">
        <p14:creationId xmlns:p14="http://schemas.microsoft.com/office/powerpoint/2010/main" val="37696378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160CCC-2B6E-492B-BB2B-DFA46CF8B743}" type="datetimeFigureOut">
              <a:rPr lang="id-ID" smtClean="0"/>
              <a:t>24/01/2022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9763BC6-7709-4021-8676-C44E59B70831}" type="slidenum">
              <a:rPr lang="id-ID" smtClean="0"/>
              <a:t>‹#›</a:t>
            </a:fld>
            <a:endParaRPr lang="id-ID"/>
          </a:p>
        </p:txBody>
      </p:sp>
    </p:spTree>
    <p:extLst>
      <p:ext uri="{BB962C8B-B14F-4D97-AF65-F5344CB8AC3E}">
        <p14:creationId xmlns:p14="http://schemas.microsoft.com/office/powerpoint/2010/main" val="606204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160CCC-2B6E-492B-BB2B-DFA46CF8B743}" type="datetimeFigureOut">
              <a:rPr lang="id-ID" smtClean="0"/>
              <a:t>24/01/2022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9763BC6-7709-4021-8676-C44E59B70831}" type="slidenum">
              <a:rPr lang="id-ID" smtClean="0"/>
              <a:t>‹#›</a:t>
            </a:fld>
            <a:endParaRPr lang="id-ID"/>
          </a:p>
        </p:txBody>
      </p:sp>
    </p:spTree>
    <p:extLst>
      <p:ext uri="{BB962C8B-B14F-4D97-AF65-F5344CB8AC3E}">
        <p14:creationId xmlns:p14="http://schemas.microsoft.com/office/powerpoint/2010/main" val="427887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F160CCC-2B6E-492B-BB2B-DFA46CF8B743}" type="datetimeFigureOut">
              <a:rPr lang="id-ID" smtClean="0"/>
              <a:t>24/01/2022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9763BC6-7709-4021-8676-C44E59B70831}" type="slidenum">
              <a:rPr lang="id-ID" smtClean="0"/>
              <a:t>‹#›</a:t>
            </a:fld>
            <a:endParaRPr lang="id-ID"/>
          </a:p>
        </p:txBody>
      </p:sp>
    </p:spTree>
    <p:extLst>
      <p:ext uri="{BB962C8B-B14F-4D97-AF65-F5344CB8AC3E}">
        <p14:creationId xmlns:p14="http://schemas.microsoft.com/office/powerpoint/2010/main" val="1706823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F160CCC-2B6E-492B-BB2B-DFA46CF8B743}" type="datetimeFigureOut">
              <a:rPr lang="id-ID" smtClean="0"/>
              <a:t>24/01/2022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9763BC6-7709-4021-8676-C44E59B70831}" type="slidenum">
              <a:rPr lang="id-ID" smtClean="0"/>
              <a:t>‹#›</a:t>
            </a:fld>
            <a:endParaRPr lang="id-ID"/>
          </a:p>
        </p:txBody>
      </p:sp>
    </p:spTree>
    <p:extLst>
      <p:ext uri="{BB962C8B-B14F-4D97-AF65-F5344CB8AC3E}">
        <p14:creationId xmlns:p14="http://schemas.microsoft.com/office/powerpoint/2010/main" val="1289271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F160CCC-2B6E-492B-BB2B-DFA46CF8B743}" type="datetimeFigureOut">
              <a:rPr lang="id-ID" smtClean="0"/>
              <a:t>24/01/2022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9763BC6-7709-4021-8676-C44E59B70831}" type="slidenum">
              <a:rPr lang="id-ID" smtClean="0"/>
              <a:t>‹#›</a:t>
            </a:fld>
            <a:endParaRPr lang="id-ID"/>
          </a:p>
        </p:txBody>
      </p:sp>
    </p:spTree>
    <p:extLst>
      <p:ext uri="{BB962C8B-B14F-4D97-AF65-F5344CB8AC3E}">
        <p14:creationId xmlns:p14="http://schemas.microsoft.com/office/powerpoint/2010/main" val="276945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6F160CCC-2B6E-492B-BB2B-DFA46CF8B743}" type="datetimeFigureOut">
              <a:rPr lang="id-ID" smtClean="0"/>
              <a:t>24/01/2022</a:t>
            </a:fld>
            <a:endParaRPr lang="id-ID"/>
          </a:p>
        </p:txBody>
      </p:sp>
      <p:sp>
        <p:nvSpPr>
          <p:cNvPr id="5" name="Footer Placeholder 3"/>
          <p:cNvSpPr>
            <a:spLocks noGrp="1"/>
          </p:cNvSpPr>
          <p:nvPr>
            <p:ph type="ftr" sz="quarter" idx="11"/>
          </p:nvPr>
        </p:nvSpPr>
        <p:spPr/>
        <p:txBody>
          <a:bodyPr/>
          <a:lstStyle/>
          <a:p>
            <a:endParaRPr lang="id-ID"/>
          </a:p>
        </p:txBody>
      </p:sp>
      <p:sp>
        <p:nvSpPr>
          <p:cNvPr id="6" name="Slide Number Placeholder 4"/>
          <p:cNvSpPr>
            <a:spLocks noGrp="1"/>
          </p:cNvSpPr>
          <p:nvPr>
            <p:ph type="sldNum" sz="quarter" idx="12"/>
          </p:nvPr>
        </p:nvSpPr>
        <p:spPr/>
        <p:txBody>
          <a:bodyPr/>
          <a:lstStyle/>
          <a:p>
            <a:fld id="{59763BC6-7709-4021-8676-C44E59B70831}" type="slidenum">
              <a:rPr lang="id-ID" smtClean="0"/>
              <a:t>‹#›</a:t>
            </a:fld>
            <a:endParaRPr lang="id-ID"/>
          </a:p>
        </p:txBody>
      </p:sp>
    </p:spTree>
    <p:extLst>
      <p:ext uri="{BB962C8B-B14F-4D97-AF65-F5344CB8AC3E}">
        <p14:creationId xmlns:p14="http://schemas.microsoft.com/office/powerpoint/2010/main" val="2992233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F160CCC-2B6E-492B-BB2B-DFA46CF8B743}" type="datetimeFigureOut">
              <a:rPr lang="id-ID" smtClean="0"/>
              <a:t>24/01/2022</a:t>
            </a:fld>
            <a:endParaRPr lang="id-ID"/>
          </a:p>
        </p:txBody>
      </p:sp>
      <p:sp>
        <p:nvSpPr>
          <p:cNvPr id="5" name="Footer Placeholder 2"/>
          <p:cNvSpPr>
            <a:spLocks noGrp="1"/>
          </p:cNvSpPr>
          <p:nvPr>
            <p:ph type="ftr" sz="quarter" idx="11"/>
          </p:nvPr>
        </p:nvSpPr>
        <p:spPr/>
        <p:txBody>
          <a:bodyPr/>
          <a:lstStyle/>
          <a:p>
            <a:endParaRPr lang="id-ID"/>
          </a:p>
        </p:txBody>
      </p:sp>
      <p:sp>
        <p:nvSpPr>
          <p:cNvPr id="6" name="Slide Number Placeholder 3"/>
          <p:cNvSpPr>
            <a:spLocks noGrp="1"/>
          </p:cNvSpPr>
          <p:nvPr>
            <p:ph type="sldNum" sz="quarter" idx="12"/>
          </p:nvPr>
        </p:nvSpPr>
        <p:spPr/>
        <p:txBody>
          <a:bodyPr/>
          <a:lstStyle/>
          <a:p>
            <a:fld id="{59763BC6-7709-4021-8676-C44E59B70831}" type="slidenum">
              <a:rPr lang="id-ID" smtClean="0"/>
              <a:t>‹#›</a:t>
            </a:fld>
            <a:endParaRPr lang="id-ID"/>
          </a:p>
        </p:txBody>
      </p:sp>
    </p:spTree>
    <p:extLst>
      <p:ext uri="{BB962C8B-B14F-4D97-AF65-F5344CB8AC3E}">
        <p14:creationId xmlns:p14="http://schemas.microsoft.com/office/powerpoint/2010/main" val="1143982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6F160CCC-2B6E-492B-BB2B-DFA46CF8B743}" type="datetimeFigureOut">
              <a:rPr lang="id-ID" smtClean="0"/>
              <a:t>24/01/2022</a:t>
            </a:fld>
            <a:endParaRPr lang="id-ID"/>
          </a:p>
        </p:txBody>
      </p:sp>
      <p:sp>
        <p:nvSpPr>
          <p:cNvPr id="5" name="Footer Placeholder 5"/>
          <p:cNvSpPr>
            <a:spLocks noGrp="1"/>
          </p:cNvSpPr>
          <p:nvPr>
            <p:ph type="ftr" sz="quarter" idx="11"/>
          </p:nvPr>
        </p:nvSpPr>
        <p:spPr/>
        <p:txBody>
          <a:bodyPr/>
          <a:lstStyle/>
          <a:p>
            <a:endParaRPr lang="id-ID"/>
          </a:p>
        </p:txBody>
      </p:sp>
      <p:sp>
        <p:nvSpPr>
          <p:cNvPr id="6" name="Slide Number Placeholder 6"/>
          <p:cNvSpPr>
            <a:spLocks noGrp="1"/>
          </p:cNvSpPr>
          <p:nvPr>
            <p:ph type="sldNum" sz="quarter" idx="12"/>
          </p:nvPr>
        </p:nvSpPr>
        <p:spPr/>
        <p:txBody>
          <a:bodyPr/>
          <a:lstStyle/>
          <a:p>
            <a:fld id="{59763BC6-7709-4021-8676-C44E59B70831}" type="slidenum">
              <a:rPr lang="id-ID" smtClean="0"/>
              <a:t>‹#›</a:t>
            </a:fld>
            <a:endParaRPr lang="id-ID"/>
          </a:p>
        </p:txBody>
      </p:sp>
    </p:spTree>
    <p:extLst>
      <p:ext uri="{BB962C8B-B14F-4D97-AF65-F5344CB8AC3E}">
        <p14:creationId xmlns:p14="http://schemas.microsoft.com/office/powerpoint/2010/main" val="2325939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F160CCC-2B6E-492B-BB2B-DFA46CF8B743}" type="datetimeFigureOut">
              <a:rPr lang="id-ID" smtClean="0"/>
              <a:t>24/01/2022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9763BC6-7709-4021-8676-C44E59B70831}" type="slidenum">
              <a:rPr lang="id-ID" smtClean="0"/>
              <a:t>‹#›</a:t>
            </a:fld>
            <a:endParaRPr lang="id-ID"/>
          </a:p>
        </p:txBody>
      </p:sp>
    </p:spTree>
    <p:extLst>
      <p:ext uri="{BB962C8B-B14F-4D97-AF65-F5344CB8AC3E}">
        <p14:creationId xmlns:p14="http://schemas.microsoft.com/office/powerpoint/2010/main" val="2962072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F160CCC-2B6E-492B-BB2B-DFA46CF8B743}" type="datetimeFigureOut">
              <a:rPr lang="id-ID" smtClean="0"/>
              <a:t>24/01/2022</a:t>
            </a:fld>
            <a:endParaRPr lang="id-ID"/>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id-ID"/>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9763BC6-7709-4021-8676-C44E59B70831}" type="slidenum">
              <a:rPr lang="id-ID" smtClean="0"/>
              <a:t>‹#›</a:t>
            </a:fld>
            <a:endParaRPr lang="id-ID"/>
          </a:p>
        </p:txBody>
      </p:sp>
    </p:spTree>
    <p:extLst>
      <p:ext uri="{BB962C8B-B14F-4D97-AF65-F5344CB8AC3E}">
        <p14:creationId xmlns:p14="http://schemas.microsoft.com/office/powerpoint/2010/main" val="1699539973"/>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71599"/>
            <a:ext cx="10515600" cy="3014133"/>
          </a:xfrm>
        </p:spPr>
        <p:txBody>
          <a:bodyPr/>
          <a:lstStyle/>
          <a:p>
            <a:pPr algn="ctr"/>
            <a:r>
              <a:rPr lang="id-ID" dirty="0" smtClean="0"/>
              <a:t/>
            </a:r>
            <a:br>
              <a:rPr lang="id-ID" dirty="0" smtClean="0"/>
            </a:br>
            <a:r>
              <a:rPr lang="id-ID" dirty="0" smtClean="0"/>
              <a:t/>
            </a:r>
            <a:br>
              <a:rPr lang="id-ID" dirty="0" smtClean="0"/>
            </a:br>
            <a:endParaRPr lang="id-ID"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4" name="Rectangle 3"/>
          <p:cNvSpPr/>
          <p:nvPr/>
        </p:nvSpPr>
        <p:spPr>
          <a:xfrm>
            <a:off x="838199" y="522216"/>
            <a:ext cx="10665543" cy="6155531"/>
          </a:xfrm>
          <a:prstGeom prst="rect">
            <a:avLst/>
          </a:prstGeom>
          <a:noFill/>
        </p:spPr>
        <p:txBody>
          <a:bodyPr wrap="square" lIns="91440" tIns="45720" rIns="91440" bIns="45720">
            <a:spAutoFit/>
          </a:bodyPr>
          <a:lstStyle/>
          <a:p>
            <a:pPr algn="ctr"/>
            <a:r>
              <a:rPr lang="id-ID" sz="4800" b="1" cap="none" spc="0" dirty="0" smtClean="0">
                <a:ln w="9525">
                  <a:solidFill>
                    <a:schemeClr val="bg1"/>
                  </a:solidFill>
                  <a:prstDash val="solid"/>
                </a:ln>
                <a:solidFill>
                  <a:srgbClr val="FFFF00"/>
                </a:solidFill>
                <a:effectLst>
                  <a:outerShdw blurRad="12700" dist="38100" dir="2700000" algn="tl" rotWithShape="0">
                    <a:schemeClr val="bg1">
                      <a:lumMod val="50000"/>
                    </a:schemeClr>
                  </a:outerShdw>
                </a:effectLst>
              </a:rPr>
              <a:t>TUGAS EKONOMI</a:t>
            </a:r>
          </a:p>
          <a:p>
            <a:pPr algn="ctr"/>
            <a:r>
              <a:rPr lang="id-ID" sz="4800" b="1" dirty="0" smtClean="0">
                <a:ln w="9525">
                  <a:solidFill>
                    <a:schemeClr val="bg1"/>
                  </a:solidFill>
                  <a:prstDash val="solid"/>
                </a:ln>
                <a:solidFill>
                  <a:srgbClr val="FFFF00"/>
                </a:solidFill>
                <a:effectLst>
                  <a:outerShdw blurRad="12700" dist="38100" dir="2700000" algn="tl" rotWithShape="0">
                    <a:schemeClr val="bg1">
                      <a:lumMod val="50000"/>
                    </a:schemeClr>
                  </a:outerShdw>
                </a:effectLst>
              </a:rPr>
              <a:t>KELOMPOK 9</a:t>
            </a:r>
          </a:p>
          <a:p>
            <a:pPr algn="ctr"/>
            <a:r>
              <a:rPr lang="id-ID" sz="5400" b="1" dirty="0" smtClean="0">
                <a:ln w="9525">
                  <a:solidFill>
                    <a:schemeClr val="bg1"/>
                  </a:solidFill>
                  <a:prstDash val="solid"/>
                </a:ln>
                <a:solidFill>
                  <a:srgbClr val="FFFF00"/>
                </a:solidFill>
                <a:effectLst>
                  <a:outerShdw blurRad="12700" dist="38100" dir="2700000" algn="tl" rotWithShape="0">
                    <a:schemeClr val="bg1">
                      <a:lumMod val="50000"/>
                    </a:schemeClr>
                  </a:outerShdw>
                </a:effectLst>
              </a:rPr>
              <a:t> </a:t>
            </a:r>
          </a:p>
          <a:p>
            <a:pPr marL="914400" indent="-914400">
              <a:buAutoNum type="arabicPeriod"/>
            </a:pPr>
            <a:r>
              <a:rPr lang="id-ID" sz="4400" b="1" cap="none" spc="0" dirty="0" smtClean="0">
                <a:ln w="9525">
                  <a:solidFill>
                    <a:schemeClr val="bg1"/>
                  </a:solidFill>
                  <a:prstDash val="solid"/>
                </a:ln>
                <a:solidFill>
                  <a:srgbClr val="FFFF00"/>
                </a:solidFill>
                <a:effectLst>
                  <a:outerShdw blurRad="12700" dist="38100" dir="2700000" algn="tl" rotWithShape="0">
                    <a:schemeClr val="bg1">
                      <a:lumMod val="50000"/>
                    </a:schemeClr>
                  </a:outerShdw>
                </a:effectLst>
              </a:rPr>
              <a:t>YEREMIAS ENEMBE</a:t>
            </a:r>
          </a:p>
          <a:p>
            <a:pPr marL="914400" indent="-914400">
              <a:buAutoNum type="arabicPeriod"/>
            </a:pPr>
            <a:r>
              <a:rPr lang="id-ID" sz="4400" b="1" dirty="0" smtClean="0">
                <a:ln w="9525">
                  <a:solidFill>
                    <a:schemeClr val="bg1"/>
                  </a:solidFill>
                  <a:prstDash val="solid"/>
                </a:ln>
                <a:solidFill>
                  <a:srgbClr val="FFFF00"/>
                </a:solidFill>
                <a:effectLst>
                  <a:outerShdw blurRad="12700" dist="38100" dir="2700000" algn="tl" rotWithShape="0">
                    <a:schemeClr val="bg1">
                      <a:lumMod val="50000"/>
                    </a:schemeClr>
                  </a:outerShdw>
                </a:effectLst>
              </a:rPr>
              <a:t>RUT NURITA F. ADII</a:t>
            </a:r>
          </a:p>
          <a:p>
            <a:pPr marL="914400" indent="-914400">
              <a:buAutoNum type="arabicPeriod"/>
            </a:pPr>
            <a:r>
              <a:rPr lang="id-ID" sz="4400" b="1" dirty="0" smtClean="0">
                <a:ln w="9525">
                  <a:solidFill>
                    <a:schemeClr val="bg1"/>
                  </a:solidFill>
                  <a:prstDash val="solid"/>
                </a:ln>
                <a:solidFill>
                  <a:srgbClr val="FFFF00"/>
                </a:solidFill>
                <a:effectLst>
                  <a:outerShdw blurRad="12700" dist="38100" dir="2700000" algn="tl" rotWithShape="0">
                    <a:schemeClr val="bg1">
                      <a:lumMod val="50000"/>
                    </a:schemeClr>
                  </a:outerShdw>
                </a:effectLst>
              </a:rPr>
              <a:t>IQNATIUS ONSHA KAIGERE</a:t>
            </a:r>
          </a:p>
          <a:p>
            <a:pPr algn="ctr"/>
            <a:endParaRPr lang="id-ID" sz="4000" b="1" dirty="0" smtClean="0">
              <a:ln w="9525">
                <a:solidFill>
                  <a:schemeClr val="bg1"/>
                </a:solidFill>
                <a:prstDash val="solid"/>
              </a:ln>
              <a:solidFill>
                <a:srgbClr val="FFFF00"/>
              </a:solidFill>
              <a:effectLst>
                <a:outerShdw blurRad="12700" dist="38100" dir="2700000" algn="tl" rotWithShape="0">
                  <a:schemeClr val="bg1">
                    <a:lumMod val="50000"/>
                  </a:schemeClr>
                </a:outerShdw>
              </a:effectLst>
            </a:endParaRPr>
          </a:p>
          <a:p>
            <a:pPr marL="914400" indent="-914400" algn="ctr">
              <a:buAutoNum type="arabicPeriod"/>
            </a:pPr>
            <a:endParaRPr lang="id-ID" sz="3600" b="1" dirty="0" smtClean="0">
              <a:ln w="9525">
                <a:solidFill>
                  <a:schemeClr val="bg1"/>
                </a:solidFill>
                <a:prstDash val="solid"/>
              </a:ln>
              <a:solidFill>
                <a:srgbClr val="FFFF00"/>
              </a:solidFill>
              <a:effectLst>
                <a:outerShdw blurRad="12700" dist="38100" dir="2700000" algn="tl" rotWithShape="0">
                  <a:schemeClr val="bg1">
                    <a:lumMod val="50000"/>
                  </a:schemeClr>
                </a:outerShdw>
              </a:effectLst>
            </a:endParaRPr>
          </a:p>
          <a:p>
            <a:pPr marL="914400" indent="-914400" algn="ctr">
              <a:buAutoNum type="arabicPeriod"/>
            </a:pPr>
            <a:endParaRPr lang="en-US" sz="3600" b="1" cap="none" spc="0" dirty="0">
              <a:ln w="9525">
                <a:solidFill>
                  <a:schemeClr val="bg1"/>
                </a:solidFill>
                <a:prstDash val="solid"/>
              </a:ln>
              <a:solidFill>
                <a:srgbClr val="FFFF00"/>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171772135"/>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71599"/>
            <a:ext cx="10515600" cy="3014133"/>
          </a:xfrm>
        </p:spPr>
        <p:txBody>
          <a:bodyPr/>
          <a:lstStyle/>
          <a:p>
            <a:pPr algn="ctr"/>
            <a:r>
              <a:rPr lang="id-ID" dirty="0" smtClean="0"/>
              <a:t/>
            </a:r>
            <a:br>
              <a:rPr lang="id-ID" dirty="0" smtClean="0"/>
            </a:br>
            <a:endParaRPr lang="id-ID"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4" name="Rectangle 3"/>
          <p:cNvSpPr/>
          <p:nvPr/>
        </p:nvSpPr>
        <p:spPr>
          <a:xfrm>
            <a:off x="265416" y="1800409"/>
            <a:ext cx="11661168" cy="2585323"/>
          </a:xfrm>
          <a:prstGeom prst="rect">
            <a:avLst/>
          </a:prstGeom>
          <a:noFill/>
        </p:spPr>
        <p:txBody>
          <a:bodyPr wrap="square" lIns="91440" tIns="45720" rIns="91440" bIns="45720">
            <a:spAutoFit/>
          </a:bodyPr>
          <a:lstStyle/>
          <a:p>
            <a:pPr algn="ctr"/>
            <a:r>
              <a:rPr lang="id-ID" sz="5400" b="1" cap="none" spc="0" dirty="0" smtClean="0">
                <a:ln w="9525">
                  <a:solidFill>
                    <a:schemeClr val="bg1"/>
                  </a:solidFill>
                  <a:prstDash val="solid"/>
                </a:ln>
                <a:solidFill>
                  <a:srgbClr val="FFFF00"/>
                </a:solidFill>
                <a:effectLst>
                  <a:outerShdw blurRad="12700" dist="38100" dir="2700000" algn="tl" rotWithShape="0">
                    <a:schemeClr val="bg1">
                      <a:lumMod val="50000"/>
                    </a:schemeClr>
                  </a:outerShdw>
                </a:effectLst>
              </a:rPr>
              <a:t>PENGERTIAN DAN FUNGSI</a:t>
            </a:r>
          </a:p>
          <a:p>
            <a:pPr algn="ctr"/>
            <a:r>
              <a:rPr lang="id-ID" sz="5400" b="1" cap="none" spc="0" dirty="0" smtClean="0">
                <a:ln w="9525">
                  <a:solidFill>
                    <a:schemeClr val="bg1"/>
                  </a:solidFill>
                  <a:prstDash val="solid"/>
                </a:ln>
                <a:solidFill>
                  <a:srgbClr val="FFFF00"/>
                </a:solidFill>
                <a:effectLst>
                  <a:outerShdw blurRad="12700" dist="38100" dir="2700000" algn="tl" rotWithShape="0">
                    <a:schemeClr val="bg1">
                      <a:lumMod val="50000"/>
                    </a:schemeClr>
                  </a:outerShdw>
                </a:effectLst>
              </a:rPr>
              <a:t> LEMBAGA JASA KEUANGAN </a:t>
            </a:r>
          </a:p>
          <a:p>
            <a:pPr algn="ctr"/>
            <a:r>
              <a:rPr lang="id-ID" sz="5400" b="1" cap="none" spc="0" dirty="0" smtClean="0">
                <a:ln w="9525">
                  <a:solidFill>
                    <a:schemeClr val="bg1"/>
                  </a:solidFill>
                  <a:prstDash val="solid"/>
                </a:ln>
                <a:solidFill>
                  <a:srgbClr val="FFFF00"/>
                </a:solidFill>
                <a:effectLst>
                  <a:outerShdw blurRad="12700" dist="38100" dir="2700000" algn="tl" rotWithShape="0">
                    <a:schemeClr val="bg1">
                      <a:lumMod val="50000"/>
                    </a:schemeClr>
                  </a:outerShdw>
                </a:effectLst>
              </a:rPr>
              <a:t>NON BANK</a:t>
            </a:r>
            <a:endParaRPr lang="en-US" sz="5400" b="1" cap="none" spc="0" dirty="0">
              <a:ln w="9525">
                <a:solidFill>
                  <a:schemeClr val="bg1"/>
                </a:solidFill>
                <a:prstDash val="solid"/>
              </a:ln>
              <a:solidFill>
                <a:srgbClr val="FFFF00"/>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957989379"/>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sz="4800" b="1" i="1" u="sng" dirty="0" smtClean="0">
                <a:solidFill>
                  <a:srgbClr val="FFFF00"/>
                </a:solidFill>
              </a:rPr>
              <a:t>PENGERTIAN LEMBAGA KEUANGAN  NON BANK</a:t>
            </a:r>
            <a:endParaRPr lang="id-ID" sz="4800" b="1" i="1" u="sng"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pPr marL="0" indent="0" algn="just">
              <a:buNone/>
            </a:pPr>
            <a:r>
              <a:rPr lang="id-ID" sz="3200" b="1" dirty="0" smtClean="0">
                <a:latin typeface="Arial Rounded MT Bold" panose="020F0704030504030204" pitchFamily="34" charset="0"/>
              </a:rPr>
              <a:t>Lembaga keuangan bukan  bank (LKBB) merupakan badan usaha di bidang keuangan yang boleh menghimpun dan menyalurkan dana kepada mayarakat tapi bukan  dalam bentuk tabungan, maupun deposito. Dana dapat dihimpun dengan mengeluarkan surat-surat berharga, selanjutnya menyalurkannya untuk pembiayaan investasi perusahaan yang membutuhkan pinjaman</a:t>
            </a:r>
            <a:r>
              <a:rPr lang="id-ID" sz="3200" dirty="0" smtClean="0">
                <a:latin typeface="Arial Rounded MT Bold" panose="020F0704030504030204" pitchFamily="34" charset="0"/>
              </a:rPr>
              <a:t>. </a:t>
            </a:r>
            <a:endParaRPr lang="id-ID" sz="3200" dirty="0">
              <a:latin typeface="Arial Rounded MT Bold" panose="020F0704030504030204" pitchFamily="34" charset="0"/>
            </a:endParaRPr>
          </a:p>
        </p:txBody>
      </p:sp>
    </p:spTree>
    <p:extLst>
      <p:ext uri="{BB962C8B-B14F-4D97-AF65-F5344CB8AC3E}">
        <p14:creationId xmlns:p14="http://schemas.microsoft.com/office/powerpoint/2010/main" val="3877372381"/>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67" y="365125"/>
            <a:ext cx="11192932" cy="1460500"/>
          </a:xfrm>
        </p:spPr>
        <p:txBody>
          <a:bodyPr/>
          <a:lstStyle/>
          <a:p>
            <a:pPr algn="ctr"/>
            <a:r>
              <a:rPr lang="id-ID" b="1" i="1" u="sng" dirty="0" smtClean="0">
                <a:solidFill>
                  <a:srgbClr val="FFFF00"/>
                </a:solidFill>
              </a:rPr>
              <a:t>FUNGSI LEMBAGA KEUANGAN</a:t>
            </a:r>
            <a:br>
              <a:rPr lang="id-ID" b="1" i="1" u="sng" dirty="0" smtClean="0">
                <a:solidFill>
                  <a:srgbClr val="FFFF00"/>
                </a:solidFill>
              </a:rPr>
            </a:br>
            <a:r>
              <a:rPr lang="id-ID" b="1" i="1" u="sng" dirty="0" smtClean="0">
                <a:solidFill>
                  <a:srgbClr val="FFFF00"/>
                </a:solidFill>
              </a:rPr>
              <a:t>NON</a:t>
            </a:r>
            <a:r>
              <a:rPr lang="id-ID" i="1" u="sng" dirty="0" smtClean="0">
                <a:solidFill>
                  <a:srgbClr val="FFFF00"/>
                </a:solidFill>
              </a:rPr>
              <a:t> </a:t>
            </a:r>
            <a:r>
              <a:rPr lang="id-ID" b="1" i="1" u="sng" dirty="0" smtClean="0">
                <a:solidFill>
                  <a:srgbClr val="FFFF00"/>
                </a:solidFill>
              </a:rPr>
              <a:t>BANK</a:t>
            </a:r>
            <a:endParaRPr lang="id-ID" b="1" i="1" u="sng" dirty="0">
              <a:solidFill>
                <a:srgbClr val="FFFF00"/>
              </a:solidFill>
              <a:latin typeface="+mn-lt"/>
            </a:endParaRPr>
          </a:p>
        </p:txBody>
      </p:sp>
      <p:sp>
        <p:nvSpPr>
          <p:cNvPr id="3" name="Content Placeholder 2"/>
          <p:cNvSpPr>
            <a:spLocks noGrp="1"/>
          </p:cNvSpPr>
          <p:nvPr>
            <p:ph idx="1"/>
          </p:nvPr>
        </p:nvSpPr>
        <p:spPr>
          <a:xfrm>
            <a:off x="0" y="1989667"/>
            <a:ext cx="11641666" cy="4868333"/>
          </a:xfrm>
        </p:spPr>
        <p:txBody>
          <a:bodyPr>
            <a:normAutofit/>
          </a:bodyPr>
          <a:lstStyle/>
          <a:p>
            <a:pPr marL="457200" lvl="1" indent="0" algn="just">
              <a:spcBef>
                <a:spcPct val="0"/>
              </a:spcBef>
              <a:buNone/>
            </a:pPr>
            <a:r>
              <a:rPr lang="id-ID" sz="3200" b="1" dirty="0" smtClean="0">
                <a:latin typeface="Arial Rounded MT Bold" panose="020F0704030504030204" pitchFamily="34" charset="0"/>
                <a:ea typeface="+mj-ea"/>
                <a:cs typeface="+mj-cs"/>
              </a:rPr>
              <a:t>Fungsi Lembaga </a:t>
            </a:r>
            <a:r>
              <a:rPr lang="id-ID" sz="3200" b="1" dirty="0">
                <a:latin typeface="Arial Rounded MT Bold" panose="020F0704030504030204" pitchFamily="34" charset="0"/>
              </a:rPr>
              <a:t>K</a:t>
            </a:r>
            <a:r>
              <a:rPr lang="id-ID" sz="3200" b="1" dirty="0" smtClean="0">
                <a:latin typeface="Arial Rounded MT Bold" panose="020F0704030504030204" pitchFamily="34" charset="0"/>
                <a:ea typeface="+mj-ea"/>
                <a:cs typeface="+mj-cs"/>
              </a:rPr>
              <a:t>euangan bukan bank dalam surat keputusan  menteri keuangan No : 38/MK/IV/1972 di sebutkan bahwa salah satu fungsi dari lembaga keuangan bukan bank  adalah untuk menghimpun dana. Dana tersebut berasal dari nasabah dan dikeluarkan dalam bentuk surat-surat berharga.</a:t>
            </a:r>
            <a:endParaRPr lang="id-ID" sz="3200" b="1" dirty="0">
              <a:latin typeface="Arial Rounded MT Bold" panose="020F0704030504030204" pitchFamily="34" charset="0"/>
              <a:ea typeface="+mj-ea"/>
              <a:cs typeface="+mj-cs"/>
            </a:endParaRPr>
          </a:p>
        </p:txBody>
      </p:sp>
    </p:spTree>
    <p:extLst>
      <p:ext uri="{BB962C8B-B14F-4D97-AF65-F5344CB8AC3E}">
        <p14:creationId xmlns:p14="http://schemas.microsoft.com/office/powerpoint/2010/main" val="3172358345"/>
      </p:ext>
    </p:extLst>
  </p:cSld>
  <p:clrMapOvr>
    <a:masterClrMapping/>
  </p:clrMapOvr>
  <p:transition spd="slow">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69</TotalTime>
  <Words>121</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Rounded MT Bold</vt:lpstr>
      <vt:lpstr>Century Gothic</vt:lpstr>
      <vt:lpstr>Wingdings 3</vt:lpstr>
      <vt:lpstr>Ion</vt:lpstr>
      <vt:lpstr>  </vt:lpstr>
      <vt:lpstr> </vt:lpstr>
      <vt:lpstr>PENGERTIAN LEMBAGA KEUANGAN  NON BANK</vt:lpstr>
      <vt:lpstr>FUNGSI LEMBAGA KEUANGAN NON BANK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DINAS PERHUBUNGAN</dc:creator>
  <cp:lastModifiedBy>DINAS PERHUBUNGAN</cp:lastModifiedBy>
  <cp:revision>12</cp:revision>
  <dcterms:created xsi:type="dcterms:W3CDTF">2022-01-24T09:34:12Z</dcterms:created>
  <dcterms:modified xsi:type="dcterms:W3CDTF">2022-01-24T11:48:22Z</dcterms:modified>
</cp:coreProperties>
</file>